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2" r:id="rId17"/>
    <p:sldId id="833" r:id="rId18"/>
    <p:sldId id="834" r:id="rId19"/>
    <p:sldId id="835" r:id="rId20"/>
    <p:sldId id="836" r:id="rId21"/>
    <p:sldId id="838" r:id="rId22"/>
    <p:sldId id="839" r:id="rId23"/>
    <p:sldId id="840" r:id="rId24"/>
    <p:sldId id="841" r:id="rId25"/>
    <p:sldId id="842" r:id="rId26"/>
    <p:sldId id="843" r:id="rId27"/>
    <p:sldId id="846" r:id="rId28"/>
    <p:sldId id="848" r:id="rId29"/>
    <p:sldId id="809" r:id="rId30"/>
    <p:sldId id="742" r:id="rId31"/>
    <p:sldId id="749" r:id="rId32"/>
    <p:sldId id="743" r:id="rId33"/>
    <p:sldId id="744" r:id="rId34"/>
    <p:sldId id="745" r:id="rId35"/>
    <p:sldId id="750" r:id="rId36"/>
    <p:sldId id="755" r:id="rId37"/>
    <p:sldId id="756" r:id="rId38"/>
    <p:sldId id="805" r:id="rId39"/>
    <p:sldId id="758" r:id="rId40"/>
    <p:sldId id="759" r:id="rId41"/>
    <p:sldId id="760" r:id="rId42"/>
    <p:sldId id="761" r:id="rId43"/>
    <p:sldId id="762" r:id="rId44"/>
    <p:sldId id="763" r:id="rId45"/>
    <p:sldId id="766" r:id="rId46"/>
    <p:sldId id="764" r:id="rId47"/>
    <p:sldId id="765" r:id="rId48"/>
    <p:sldId id="768" r:id="rId49"/>
    <p:sldId id="769" r:id="rId50"/>
    <p:sldId id="770" r:id="rId51"/>
    <p:sldId id="757" r:id="rId52"/>
    <p:sldId id="772" r:id="rId53"/>
    <p:sldId id="775" r:id="rId54"/>
    <p:sldId id="776" r:id="rId55"/>
    <p:sldId id="774" r:id="rId56"/>
    <p:sldId id="810" r:id="rId57"/>
    <p:sldId id="778" r:id="rId58"/>
    <p:sldId id="779" r:id="rId59"/>
    <p:sldId id="780" r:id="rId60"/>
    <p:sldId id="781" r:id="rId61"/>
    <p:sldId id="782" r:id="rId62"/>
    <p:sldId id="777" r:id="rId63"/>
    <p:sldId id="783" r:id="rId64"/>
    <p:sldId id="751" r:id="rId65"/>
    <p:sldId id="784" r:id="rId66"/>
    <p:sldId id="785" r:id="rId67"/>
    <p:sldId id="786" r:id="rId68"/>
    <p:sldId id="787" r:id="rId69"/>
    <p:sldId id="790" r:id="rId70"/>
    <p:sldId id="804" r:id="rId71"/>
    <p:sldId id="792" r:id="rId72"/>
    <p:sldId id="794" r:id="rId73"/>
    <p:sldId id="847" r:id="rId74"/>
    <p:sldId id="793" r:id="rId75"/>
    <p:sldId id="796" r:id="rId76"/>
    <p:sldId id="797" r:id="rId77"/>
    <p:sldId id="806" r:id="rId78"/>
    <p:sldId id="799" r:id="rId79"/>
    <p:sldId id="798" r:id="rId80"/>
    <p:sldId id="802" r:id="rId81"/>
    <p:sldId id="801" r:id="rId82"/>
    <p:sldId id="803" r:id="rId83"/>
    <p:sldId id="807" r:id="rId84"/>
    <p:sldId id="808" r:id="rId85"/>
    <p:sldId id="851" r:id="rId86"/>
    <p:sldId id="849" r:id="rId87"/>
    <p:sldId id="844" r:id="rId88"/>
    <p:sldId id="845" r:id="rId89"/>
    <p:sldId id="850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24"/>
    <p:restoredTop sz="95753"/>
  </p:normalViewPr>
  <p:slideViewPr>
    <p:cSldViewPr snapToGrid="0" snapToObjects="1">
      <p:cViewPr varScale="1">
        <p:scale>
          <a:sx n="142" d="100"/>
          <a:sy n="142" d="100"/>
        </p:scale>
        <p:origin x="1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to dump in chat: </a:t>
            </a:r>
            <a:br>
              <a:rPr lang="en-US" dirty="0"/>
            </a:br>
            <a:r>
              <a:rPr lang="en-US" dirty="0"/>
              <a:t>These slides, code for example experiments shown today: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kennysmithed</a:t>
            </a:r>
            <a:r>
              <a:rPr lang="en-US" dirty="0"/>
              <a:t>/oels_emlar2025</a:t>
            </a:r>
          </a:p>
          <a:p>
            <a:endParaRPr lang="en-US" dirty="0"/>
          </a:p>
          <a:p>
            <a:r>
              <a:rPr lang="en-US" dirty="0"/>
              <a:t>My 10-week course at Edinburgh (much more extensive!): https://</a:t>
            </a:r>
            <a:r>
              <a:rPr lang="en-US" dirty="0" err="1"/>
              <a:t>kennysmithed.github.io</a:t>
            </a:r>
            <a:r>
              <a:rPr lang="en-US" dirty="0"/>
              <a:t>/oels2025/</a:t>
            </a:r>
            <a:br>
              <a:rPr lang="en-US" dirty="0"/>
            </a:b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Prolific referral link (£25 bonus credits): </a:t>
            </a:r>
            <a:r>
              <a:rPr lang="en-GB" b="1" dirty="0">
                <a:effectLst/>
                <a:latin typeface="Helvetica Neue" panose="02000503000000020004" pitchFamily="2" charset="0"/>
              </a:rPr>
              <a:t>https://</a:t>
            </a:r>
            <a:r>
              <a:rPr lang="en-GB" b="1" dirty="0" err="1">
                <a:effectLst/>
                <a:latin typeface="Helvetica Neue" panose="02000503000000020004" pitchFamily="2" charset="0"/>
              </a:rPr>
              <a:t>app.prolific.com</a:t>
            </a:r>
            <a:r>
              <a:rPr lang="en-GB" b="1" dirty="0">
                <a:effectLst/>
                <a:latin typeface="Helvetica Neue" panose="02000503000000020004" pitchFamily="2" charset="0"/>
              </a:rPr>
              <a:t>/register/</a:t>
            </a:r>
            <a:r>
              <a:rPr lang="en-GB" b="1" dirty="0" err="1">
                <a:effectLst/>
                <a:latin typeface="Helvetica Neue" panose="02000503000000020004" pitchFamily="2" charset="0"/>
              </a:rPr>
              <a:t>researcher?ref</a:t>
            </a:r>
            <a:r>
              <a:rPr lang="en-GB" b="1" dirty="0">
                <a:effectLst/>
                <a:latin typeface="Helvetica Neue" panose="02000503000000020004" pitchFamily="2" charset="0"/>
              </a:rPr>
              <a:t>=795L0AVZKT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4/" TargetMode="External"/><Relationship Id="rId2" Type="http://schemas.openxmlformats.org/officeDocument/2006/relationships/hyperlink" Target="https://github.com/kennysmithed/oels_emlar202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psych/jsPsych/discussion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latest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3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jspsych.org/latest/plugins/preload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4/oels_practical_wk5.html" TargetMode="External"/><Relationship Id="rId2" Type="http://schemas.openxmlformats.org/officeDocument/2006/relationships/hyperlink" Target="https://www.jspsych.org/latest/overview/dat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4/oels_practical_wk7.html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4/oels_practical_wk7.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latest/overview/timeline/#conditional-timelin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alisdair.tullo@ed.ac.uk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Prolific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https://www.prolific.com/</a:t>
            </a:r>
            <a:r>
              <a:rPr lang="en-US" dirty="0"/>
              <a:t> </a:t>
            </a:r>
          </a:p>
          <a:p>
            <a:r>
              <a:rPr lang="en-US" dirty="0"/>
              <a:t>Initially 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 (but anecdotally, less so recently!)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76" y="-26172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986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word on 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this (actually it’s my colleague Shira Tal) 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/ “powered by” </a:t>
            </a:r>
            <a:r>
              <a:rPr lang="en-US" dirty="0" err="1"/>
              <a:t>lookit</a:t>
            </a:r>
            <a:r>
              <a:rPr lang="en-US" dirty="0"/>
              <a:t> - 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https://github.com/kennysmithed/oels_emlar2025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2024 iteration: </a:t>
            </a:r>
            <a:r>
              <a:rPr lang="en-US" dirty="0">
                <a:hlinkClick r:id="rId3"/>
              </a:rPr>
              <a:t>https://kennysmithed.github.io/oels2024/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verify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pPr lvl="1"/>
            <a:r>
              <a:rPr lang="en-US" dirty="0"/>
              <a:t>Possible “tragedy of the commons” on data quality, but oh well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https://kennysmithed.github.io/oels2024/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https://www.jspsych.org/latest/plugins/list-of-plugins/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pPr lvl="1"/>
            <a:r>
              <a:rPr lang="en-US" dirty="0"/>
              <a:t>Minimally, some text + a button click</a:t>
            </a:r>
            <a:endParaRPr lang="en-US" sz="6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Responses required: button clicks, key presses, spoken responses</a:t>
            </a:r>
            <a:endParaRPr lang="en-US" sz="7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pPr lvl="1"/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405371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might be new for you / your group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https://www.jspsych.org/latest/plugins/preload/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https://www.jspsych.org/latest/overview/data/</a:t>
            </a:r>
            <a:endParaRPr lang="en-US" dirty="0"/>
          </a:p>
          <a:p>
            <a:r>
              <a:rPr lang="en-US" dirty="0"/>
              <a:t>Week 5+ of my course (e.g. </a:t>
            </a:r>
            <a:r>
              <a:rPr lang="en-US" dirty="0">
                <a:hlinkClick r:id="rId3"/>
              </a:rPr>
              <a:t>https://kennysmithed.github.io/oels2024/oels_practical_wk5.html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7 of my course: (</a:t>
            </a:r>
            <a:r>
              <a:rPr lang="en-US" dirty="0">
                <a:hlinkClick r:id="rId2"/>
              </a:rPr>
              <a:t>https://kennysmithed.github.io/oels2024/oels_practical_wk7.html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7-8 of my course (</a:t>
            </a:r>
            <a:r>
              <a:rPr lang="en-US" dirty="0">
                <a:hlinkClick r:id="rId2"/>
              </a:rPr>
              <a:t>https://kennysmithed.github.io/oels2024/oels_practical_wk7.html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https://www.jspsych.org/latest/overview/timeline/ - conditional-timelines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6546-E633-C57C-E274-4B816F72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2A7-7213-4CE0-9AEE-BC9352E6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the materials for my 10-week Edinburgh course are online and you are welcome to use them to teach yourself and/or teach others.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If you would like us to run a compressed version of that course for your research group, email me, it can be done (for a fee).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your home institution doesn’t provide hosting for online experiments and you want to use commercial hosting but need help with this, you should contact my colleague Alisdair Tullo (</a:t>
            </a:r>
            <a:r>
              <a:rPr lang="en-US" dirty="0">
                <a:hlinkClick r:id="rId2"/>
              </a:rPr>
              <a:t>alisdair.tullo@ed.ac.uk</a:t>
            </a:r>
            <a:r>
              <a:rPr lang="en-US" dirty="0"/>
              <a:t>), he does consultancy on this kind of thing and can help you (for a fee).</a:t>
            </a:r>
          </a:p>
        </p:txBody>
      </p:sp>
    </p:spTree>
    <p:extLst>
      <p:ext uri="{BB962C8B-B14F-4D97-AF65-F5344CB8AC3E}">
        <p14:creationId xmlns:p14="http://schemas.microsoft.com/office/powerpoint/2010/main" val="3816117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15043</TotalTime>
  <Words>4279</Words>
  <Application>Microsoft Macintosh PowerPoint</Application>
  <PresentationFormat>On-screen Show (16:9)</PresentationFormat>
  <Paragraphs>420</Paragraphs>
  <Slides>89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Calibri</vt:lpstr>
      <vt:lpstr>Calibri Light</vt:lpstr>
      <vt:lpstr>Gill Sans MT</vt:lpstr>
      <vt:lpstr>Helvetica</vt:lpstr>
      <vt:lpstr>Helvetica Neue</vt:lpstr>
      <vt:lpstr>Helvetica Neue Medium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A quick word on recruiting children for online studies</vt:lpstr>
      <vt:lpstr>Pros and cons of crowdsourcing experimental data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Demo – ferdinand_etal_2019/fks19.html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involving audio stimuli and keyboard responses</vt:lpstr>
      <vt:lpstr>Demo – gomez_gerken_1999/gg99.html</vt:lpstr>
      <vt:lpstr>An unexpected challenge: multimodal stimuli</vt:lpstr>
      <vt:lpstr>Demo – martin_white_2021/mw21.html</vt:lpstr>
      <vt:lpstr>An unexpected challenge: multimodal stimuli</vt:lpstr>
      <vt:lpstr>An unexpected challenge: multimodal stimuli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Shameless advertising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Kenny Smith</cp:lastModifiedBy>
  <cp:revision>278</cp:revision>
  <dcterms:created xsi:type="dcterms:W3CDTF">2021-09-13T12:47:36Z</dcterms:created>
  <dcterms:modified xsi:type="dcterms:W3CDTF">2025-04-14T14:50:29Z</dcterms:modified>
</cp:coreProperties>
</file>